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6" r:id="rId6"/>
    <p:sldId id="260"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p:cViewPr varScale="1">
        <p:scale>
          <a:sx n="69" d="100"/>
          <a:sy n="69" d="100"/>
        </p:scale>
        <p:origin x="-144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6F56B59-6957-4B23-8E74-45DED2168E32}" type="datetimeFigureOut">
              <a:rPr lang="en-US" smtClean="0"/>
              <a:pPr/>
              <a:t>11/21/2010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ABC354E-0A92-4B16-AC88-A855BFB3B0D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F56B59-6957-4B23-8E74-45DED2168E32}" type="datetimeFigureOut">
              <a:rPr lang="en-US" smtClean="0"/>
              <a:pPr/>
              <a:t>11/21/2010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C354E-0A92-4B16-AC88-A855BFB3B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F56B59-6957-4B23-8E74-45DED2168E32}" type="datetimeFigureOut">
              <a:rPr lang="en-US" smtClean="0"/>
              <a:pPr/>
              <a:t>11/21/2010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C354E-0A92-4B16-AC88-A855BFB3B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06F56B59-6957-4B23-8E74-45DED2168E32}" type="datetimeFigureOut">
              <a:rPr lang="en-US" smtClean="0"/>
              <a:pPr/>
              <a:t>11/21/2010</a:t>
            </a:fld>
            <a:endParaRPr lang="en-US"/>
          </a:p>
        </p:txBody>
      </p:sp>
      <p:sp>
        <p:nvSpPr>
          <p:cNvPr id="9" name="Slide Number Placeholder 8"/>
          <p:cNvSpPr>
            <a:spLocks noGrp="1"/>
          </p:cNvSpPr>
          <p:nvPr>
            <p:ph type="sldNum" sz="quarter" idx="15"/>
          </p:nvPr>
        </p:nvSpPr>
        <p:spPr/>
        <p:txBody>
          <a:bodyPr rtlCol="0"/>
          <a:lstStyle/>
          <a:p>
            <a:fld id="{8ABC354E-0A92-4B16-AC88-A855BFB3B0D3}"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06F56B59-6957-4B23-8E74-45DED2168E32}" type="datetimeFigureOut">
              <a:rPr lang="en-US" smtClean="0"/>
              <a:pPr/>
              <a:t>11/21/2010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ABC354E-0A92-4B16-AC88-A855BFB3B0D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6F56B59-6957-4B23-8E74-45DED2168E32}" type="datetimeFigureOut">
              <a:rPr lang="en-US" smtClean="0"/>
              <a:pPr/>
              <a:t>11/21/2010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BC354E-0A92-4B16-AC88-A855BFB3B0D3}"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6F56B59-6957-4B23-8E74-45DED2168E32}" type="datetimeFigureOut">
              <a:rPr lang="en-US" smtClean="0"/>
              <a:pPr/>
              <a:t>11/21/2010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BC354E-0A92-4B16-AC88-A855BFB3B0D3}"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6F56B59-6957-4B23-8E74-45DED2168E32}" type="datetimeFigureOut">
              <a:rPr lang="en-US" smtClean="0"/>
              <a:pPr/>
              <a:t>11/21/2010</a:t>
            </a:fld>
            <a:endParaRPr lang="en-US"/>
          </a:p>
        </p:txBody>
      </p:sp>
      <p:sp>
        <p:nvSpPr>
          <p:cNvPr id="7" name="Slide Number Placeholder 6"/>
          <p:cNvSpPr>
            <a:spLocks noGrp="1"/>
          </p:cNvSpPr>
          <p:nvPr>
            <p:ph type="sldNum" sz="quarter" idx="11"/>
          </p:nvPr>
        </p:nvSpPr>
        <p:spPr/>
        <p:txBody>
          <a:bodyPr rtlCol="0"/>
          <a:lstStyle/>
          <a:p>
            <a:fld id="{8ABC354E-0A92-4B16-AC88-A855BFB3B0D3}"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F56B59-6957-4B23-8E74-45DED2168E32}" type="datetimeFigureOut">
              <a:rPr lang="en-US" smtClean="0"/>
              <a:pPr/>
              <a:t>11/21/2010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BC354E-0A92-4B16-AC88-A855BFB3B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06F56B59-6957-4B23-8E74-45DED2168E32}" type="datetimeFigureOut">
              <a:rPr lang="en-US" smtClean="0"/>
              <a:pPr/>
              <a:t>11/21/2010</a:t>
            </a:fld>
            <a:endParaRPr lang="en-US"/>
          </a:p>
        </p:txBody>
      </p:sp>
      <p:sp>
        <p:nvSpPr>
          <p:cNvPr id="22" name="Slide Number Placeholder 21"/>
          <p:cNvSpPr>
            <a:spLocks noGrp="1"/>
          </p:cNvSpPr>
          <p:nvPr>
            <p:ph type="sldNum" sz="quarter" idx="15"/>
          </p:nvPr>
        </p:nvSpPr>
        <p:spPr/>
        <p:txBody>
          <a:bodyPr rtlCol="0"/>
          <a:lstStyle/>
          <a:p>
            <a:fld id="{8ABC354E-0A92-4B16-AC88-A855BFB3B0D3}"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6F56B59-6957-4B23-8E74-45DED2168E32}" type="datetimeFigureOut">
              <a:rPr lang="en-US" smtClean="0"/>
              <a:pPr/>
              <a:t>11/21/2010</a:t>
            </a:fld>
            <a:endParaRPr lang="en-US"/>
          </a:p>
        </p:txBody>
      </p:sp>
      <p:sp>
        <p:nvSpPr>
          <p:cNvPr id="18" name="Slide Number Placeholder 17"/>
          <p:cNvSpPr>
            <a:spLocks noGrp="1"/>
          </p:cNvSpPr>
          <p:nvPr>
            <p:ph type="sldNum" sz="quarter" idx="11"/>
          </p:nvPr>
        </p:nvSpPr>
        <p:spPr/>
        <p:txBody>
          <a:bodyPr rtlCol="0"/>
          <a:lstStyle/>
          <a:p>
            <a:fld id="{8ABC354E-0A92-4B16-AC88-A855BFB3B0D3}"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6F56B59-6957-4B23-8E74-45DED2168E32}" type="datetimeFigureOut">
              <a:rPr lang="en-US" smtClean="0"/>
              <a:pPr/>
              <a:t>11/21/2010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ABC354E-0A92-4B16-AC88-A855BFB3B0D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Kelsi Phillips</a:t>
            </a:r>
            <a:endParaRPr lang="en-US" dirty="0"/>
          </a:p>
        </p:txBody>
      </p:sp>
      <p:sp>
        <p:nvSpPr>
          <p:cNvPr id="5" name="Rectangle 4"/>
          <p:cNvSpPr/>
          <p:nvPr/>
        </p:nvSpPr>
        <p:spPr>
          <a:xfrm>
            <a:off x="762000" y="2438400"/>
            <a:ext cx="7931017"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RHETorical</a:t>
            </a: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Devices</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spd="med">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33400"/>
            <a:ext cx="7467600" cy="5940552"/>
          </a:xfrm>
        </p:spPr>
        <p:txBody>
          <a:bodyPr>
            <a:normAutofit/>
          </a:bodyPr>
          <a:lstStyle/>
          <a:p>
            <a:pPr>
              <a:buNone/>
            </a:pPr>
            <a:r>
              <a:rPr lang="en-US" dirty="0" smtClean="0"/>
              <a:t>SIGHT:</a:t>
            </a:r>
          </a:p>
          <a:p>
            <a:pPr>
              <a:buNone/>
            </a:pPr>
            <a:r>
              <a:rPr lang="en-US" dirty="0" smtClean="0"/>
              <a:t>	beautiful</a:t>
            </a:r>
          </a:p>
          <a:p>
            <a:pPr>
              <a:buNone/>
            </a:pPr>
            <a:r>
              <a:rPr lang="en-US" dirty="0" smtClean="0"/>
              <a:t>	flowing</a:t>
            </a:r>
          </a:p>
          <a:p>
            <a:pPr>
              <a:buNone/>
            </a:pPr>
            <a:r>
              <a:rPr lang="en-US" dirty="0" smtClean="0"/>
              <a:t>	unclear</a:t>
            </a:r>
          </a:p>
          <a:p>
            <a:pPr>
              <a:buNone/>
            </a:pPr>
            <a:r>
              <a:rPr lang="en-US" dirty="0" smtClean="0"/>
              <a:t>	cloudy</a:t>
            </a:r>
          </a:p>
          <a:p>
            <a:pPr>
              <a:buNone/>
            </a:pPr>
            <a:r>
              <a:rPr lang="en-US" dirty="0" smtClean="0"/>
              <a:t>	misty</a:t>
            </a:r>
          </a:p>
          <a:p>
            <a:pPr>
              <a:buNone/>
            </a:pPr>
            <a:r>
              <a:rPr lang="en-US" dirty="0" smtClean="0"/>
              <a:t>	shining</a:t>
            </a:r>
          </a:p>
          <a:p>
            <a:pPr>
              <a:buNone/>
            </a:pPr>
            <a:r>
              <a:rPr lang="en-US" dirty="0" smtClean="0"/>
              <a:t>	bellowing</a:t>
            </a:r>
          </a:p>
          <a:p>
            <a:pPr>
              <a:buNone/>
            </a:pPr>
            <a:r>
              <a:rPr lang="en-US" dirty="0" smtClean="0"/>
              <a:t>	rolling</a:t>
            </a:r>
          </a:p>
          <a:p>
            <a:pPr>
              <a:buNone/>
            </a:pPr>
            <a:r>
              <a:rPr lang="en-US" dirty="0" smtClean="0"/>
              <a:t>	fast</a:t>
            </a:r>
          </a:p>
          <a:p>
            <a:pPr>
              <a:buNone/>
            </a:pPr>
            <a:r>
              <a:rPr lang="en-US" dirty="0" smtClean="0"/>
              <a:t>	slow</a:t>
            </a:r>
            <a:endParaRPr lang="en-US" dirty="0"/>
          </a:p>
        </p:txBody>
      </p:sp>
      <p:pic>
        <p:nvPicPr>
          <p:cNvPr id="4" name="Picture 3" descr="eye.png"/>
          <p:cNvPicPr>
            <a:picLocks noChangeAspect="1"/>
          </p:cNvPicPr>
          <p:nvPr/>
        </p:nvPicPr>
        <p:blipFill>
          <a:blip r:embed="rId2" cstate="print"/>
          <a:stretch>
            <a:fillRect/>
          </a:stretch>
        </p:blipFill>
        <p:spPr>
          <a:xfrm>
            <a:off x="3352800" y="685800"/>
            <a:ext cx="4448141" cy="4448141"/>
          </a:xfrm>
          <a:prstGeom prst="rect">
            <a:avLst/>
          </a:prstGeom>
        </p:spPr>
      </p:pic>
    </p:spTree>
  </p:cSld>
  <p:clrMapOvr>
    <a:masterClrMapping/>
  </p:clrMapOvr>
  <p:transition spd="med">
    <p:pull dir="l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RHETORICAL DEVICES:</a:t>
            </a:r>
            <a:endParaRPr lang="en-US" dirty="0"/>
          </a:p>
        </p:txBody>
      </p:sp>
      <p:sp>
        <p:nvSpPr>
          <p:cNvPr id="3" name="Content Placeholder 2"/>
          <p:cNvSpPr>
            <a:spLocks noGrp="1"/>
          </p:cNvSpPr>
          <p:nvPr>
            <p:ph sz="quarter" idx="1"/>
          </p:nvPr>
        </p:nvSpPr>
        <p:spPr>
          <a:xfrm>
            <a:off x="2971800" y="1524000"/>
            <a:ext cx="3124200" cy="4873752"/>
          </a:xfrm>
        </p:spPr>
        <p:txBody>
          <a:bodyPr/>
          <a:lstStyle/>
          <a:p>
            <a:r>
              <a:rPr lang="en-US" dirty="0" smtClean="0"/>
              <a:t>Simile</a:t>
            </a:r>
          </a:p>
          <a:p>
            <a:r>
              <a:rPr lang="en-US" dirty="0" smtClean="0"/>
              <a:t>Metaphor</a:t>
            </a:r>
          </a:p>
          <a:p>
            <a:r>
              <a:rPr lang="en-US" dirty="0" smtClean="0"/>
              <a:t>Personification</a:t>
            </a:r>
          </a:p>
          <a:p>
            <a:r>
              <a:rPr lang="en-US" dirty="0" smtClean="0"/>
              <a:t>Imagery</a:t>
            </a:r>
          </a:p>
          <a:p>
            <a:pPr lvl="1"/>
            <a:r>
              <a:rPr lang="en-US" dirty="0" smtClean="0"/>
              <a:t>Sight</a:t>
            </a:r>
          </a:p>
          <a:p>
            <a:pPr lvl="1"/>
            <a:r>
              <a:rPr lang="en-US" dirty="0" smtClean="0"/>
              <a:t>Hearing</a:t>
            </a:r>
          </a:p>
          <a:p>
            <a:pPr lvl="1"/>
            <a:r>
              <a:rPr lang="en-US" dirty="0" smtClean="0"/>
              <a:t>Touch</a:t>
            </a:r>
          </a:p>
          <a:p>
            <a:pPr lvl="1"/>
            <a:r>
              <a:rPr lang="en-US" dirty="0" smtClean="0"/>
              <a:t>Taste</a:t>
            </a:r>
          </a:p>
          <a:p>
            <a:pPr lvl="1"/>
            <a:r>
              <a:rPr lang="en-US" dirty="0" smtClean="0"/>
              <a:t>Feel</a:t>
            </a:r>
          </a:p>
        </p:txBody>
      </p:sp>
    </p:spTree>
  </p:cSld>
  <p:clrMapOvr>
    <a:masterClrMapping/>
  </p:clrMapOvr>
  <p:transition spd="med">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SIMILE</a:t>
            </a:r>
            <a:br>
              <a:rPr lang="en-US" dirty="0" smtClean="0"/>
            </a:br>
            <a:endParaRPr lang="en-US" dirty="0"/>
          </a:p>
        </p:txBody>
      </p:sp>
      <p:sp>
        <p:nvSpPr>
          <p:cNvPr id="3" name="Content Placeholder 2"/>
          <p:cNvSpPr>
            <a:spLocks noGrp="1"/>
          </p:cNvSpPr>
          <p:nvPr>
            <p:ph sz="quarter" idx="1"/>
          </p:nvPr>
        </p:nvSpPr>
        <p:spPr/>
        <p:txBody>
          <a:bodyPr/>
          <a:lstStyle/>
          <a:p>
            <a:pPr>
              <a:buNone/>
            </a:pPr>
            <a:r>
              <a:rPr lang="en-US" dirty="0" smtClean="0"/>
              <a:t>A comparison using “like” or “as”</a:t>
            </a:r>
          </a:p>
          <a:p>
            <a:pPr>
              <a:buNone/>
            </a:pPr>
            <a:endParaRPr lang="en-US" dirty="0" smtClean="0"/>
          </a:p>
          <a:p>
            <a:pPr>
              <a:buNone/>
            </a:pPr>
            <a:r>
              <a:rPr lang="en-US" dirty="0" smtClean="0"/>
              <a:t>Examples:</a:t>
            </a:r>
          </a:p>
          <a:p>
            <a:pPr>
              <a:buNone/>
            </a:pPr>
            <a:r>
              <a:rPr lang="en-US" dirty="0" smtClean="0"/>
              <a:t>	The bear was so tall it was </a:t>
            </a:r>
            <a:r>
              <a:rPr lang="en-US" u="sng" dirty="0" smtClean="0"/>
              <a:t>like</a:t>
            </a:r>
            <a:r>
              <a:rPr lang="en-US" dirty="0" smtClean="0"/>
              <a:t> a tree!</a:t>
            </a:r>
          </a:p>
          <a:p>
            <a:pPr>
              <a:buNone/>
            </a:pPr>
            <a:endParaRPr lang="en-US" dirty="0" smtClean="0"/>
          </a:p>
          <a:p>
            <a:pPr>
              <a:buNone/>
            </a:pPr>
            <a:r>
              <a:rPr lang="en-US" dirty="0" smtClean="0"/>
              <a:t>	The bear was as tall </a:t>
            </a:r>
            <a:r>
              <a:rPr lang="en-US" u="sng" dirty="0" smtClean="0"/>
              <a:t>as</a:t>
            </a:r>
            <a:r>
              <a:rPr lang="en-US" dirty="0" smtClean="0"/>
              <a:t> a tree!</a:t>
            </a:r>
          </a:p>
          <a:p>
            <a:pPr>
              <a:buNone/>
            </a:pPr>
            <a:endParaRPr lang="en-US" dirty="0" smtClean="0"/>
          </a:p>
          <a:p>
            <a:pPr>
              <a:buNone/>
            </a:pPr>
            <a:r>
              <a:rPr lang="en-US" dirty="0" smtClean="0"/>
              <a:t>	The fish was </a:t>
            </a:r>
            <a:r>
              <a:rPr lang="en-US" u="sng" dirty="0" smtClean="0"/>
              <a:t>like</a:t>
            </a:r>
            <a:r>
              <a:rPr lang="en-US" dirty="0" smtClean="0"/>
              <a:t> a squirmy worm.</a:t>
            </a:r>
          </a:p>
          <a:p>
            <a:pPr>
              <a:buNone/>
            </a:pPr>
            <a:r>
              <a:rPr lang="en-US" dirty="0" smtClean="0"/>
              <a:t>	</a:t>
            </a:r>
          </a:p>
          <a:p>
            <a:pPr>
              <a:buNone/>
            </a:pPr>
            <a:r>
              <a:rPr lang="en-US" dirty="0" smtClean="0"/>
              <a:t>	The fish was as squirmy </a:t>
            </a:r>
            <a:r>
              <a:rPr lang="en-US" u="sng" dirty="0" smtClean="0"/>
              <a:t>as</a:t>
            </a:r>
            <a:r>
              <a:rPr lang="en-US" dirty="0" smtClean="0"/>
              <a:t> a worm.</a:t>
            </a:r>
            <a:endParaRPr lang="en-US" dirty="0"/>
          </a:p>
        </p:txBody>
      </p:sp>
    </p:spTree>
  </p:cSld>
  <p:clrMapOvr>
    <a:masterClrMapping/>
  </p:clrMapOvr>
  <p:transition spd="med">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467600" cy="579438"/>
          </a:xfrm>
        </p:spPr>
        <p:txBody>
          <a:bodyPr>
            <a:normAutofit/>
          </a:bodyPr>
          <a:lstStyle/>
          <a:p>
            <a:pPr algn="ctr"/>
            <a:r>
              <a:rPr lang="en-US" dirty="0" smtClean="0"/>
              <a:t>METAPHOR</a:t>
            </a:r>
            <a:endParaRPr lang="en-US" dirty="0"/>
          </a:p>
        </p:txBody>
      </p:sp>
      <p:sp>
        <p:nvSpPr>
          <p:cNvPr id="3" name="Content Placeholder 2"/>
          <p:cNvSpPr>
            <a:spLocks noGrp="1"/>
          </p:cNvSpPr>
          <p:nvPr>
            <p:ph sz="quarter" idx="1"/>
          </p:nvPr>
        </p:nvSpPr>
        <p:spPr/>
        <p:txBody>
          <a:bodyPr/>
          <a:lstStyle/>
          <a:p>
            <a:pPr>
              <a:buNone/>
            </a:pPr>
            <a:r>
              <a:rPr lang="en-US" dirty="0" smtClean="0"/>
              <a:t>A comparison NOT using the words like or as.</a:t>
            </a:r>
          </a:p>
          <a:p>
            <a:pPr>
              <a:buNone/>
            </a:pPr>
            <a:endParaRPr lang="en-US" dirty="0" smtClean="0"/>
          </a:p>
          <a:p>
            <a:pPr>
              <a:buNone/>
            </a:pPr>
            <a:r>
              <a:rPr lang="en-US" dirty="0" smtClean="0"/>
              <a:t>Examples:</a:t>
            </a:r>
          </a:p>
          <a:p>
            <a:pPr>
              <a:buNone/>
            </a:pPr>
            <a:r>
              <a:rPr lang="en-US" dirty="0" smtClean="0"/>
              <a:t>	My brother is a bear when he wakes up in the morning.</a:t>
            </a:r>
          </a:p>
          <a:p>
            <a:pPr>
              <a:buNone/>
            </a:pPr>
            <a:r>
              <a:rPr lang="en-US" dirty="0" smtClean="0"/>
              <a:t>	</a:t>
            </a:r>
          </a:p>
          <a:p>
            <a:pPr>
              <a:buNone/>
            </a:pPr>
            <a:r>
              <a:rPr lang="en-US" dirty="0" smtClean="0"/>
              <a:t>	My best friend is a monkey when she’s on the playground.</a:t>
            </a:r>
          </a:p>
          <a:p>
            <a:pPr>
              <a:buNone/>
            </a:pPr>
            <a:endParaRPr lang="en-US" dirty="0" smtClean="0"/>
          </a:p>
          <a:p>
            <a:pPr>
              <a:buNone/>
            </a:pPr>
            <a:r>
              <a:rPr lang="en-US" dirty="0" smtClean="0"/>
              <a:t>	The dancer was a graceful butterfly on the stage.</a:t>
            </a:r>
            <a:endParaRPr lang="en-US" dirty="0"/>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457200" y="609600"/>
          <a:ext cx="8001000" cy="5440680"/>
        </p:xfrm>
        <a:graphic>
          <a:graphicData uri="http://schemas.openxmlformats.org/drawingml/2006/table">
            <a:tbl>
              <a:tblPr firstRow="1" bandRow="1">
                <a:tableStyleId>{5C22544A-7EE6-4342-B048-85BDC9FD1C3A}</a:tableStyleId>
              </a:tblPr>
              <a:tblGrid>
                <a:gridCol w="4000500"/>
                <a:gridCol w="4000500"/>
              </a:tblGrid>
              <a:tr h="1080683">
                <a:tc>
                  <a:txBody>
                    <a:bodyPr/>
                    <a:lstStyle/>
                    <a:p>
                      <a:pPr algn="ctr"/>
                      <a:r>
                        <a:rPr lang="en-US" dirty="0" smtClean="0"/>
                        <a:t>SIMILIE</a:t>
                      </a:r>
                      <a:endParaRPr lang="en-US" dirty="0"/>
                    </a:p>
                  </a:txBody>
                  <a:tcPr/>
                </a:tc>
                <a:tc>
                  <a:txBody>
                    <a:bodyPr/>
                    <a:lstStyle/>
                    <a:p>
                      <a:pPr algn="ctr"/>
                      <a:r>
                        <a:rPr lang="en-US" dirty="0" smtClean="0"/>
                        <a:t>METAPHOR</a:t>
                      </a:r>
                      <a:endParaRPr lang="en-US" dirty="0"/>
                    </a:p>
                  </a:txBody>
                  <a:tcPr/>
                </a:tc>
              </a:tr>
              <a:tr h="1117948">
                <a:tc>
                  <a:txBody>
                    <a:bodyPr/>
                    <a:lstStyle/>
                    <a:p>
                      <a:r>
                        <a:rPr lang="en-US" dirty="0" smtClean="0"/>
                        <a:t>My pencil</a:t>
                      </a:r>
                      <a:r>
                        <a:rPr lang="en-US" baseline="0" dirty="0" smtClean="0"/>
                        <a:t> was as sharp as a sword after I pulled it out of the pencil sharpener.</a:t>
                      </a:r>
                      <a:endParaRPr lang="en-US" dirty="0"/>
                    </a:p>
                  </a:txBody>
                  <a:tcPr/>
                </a:tc>
                <a:tc>
                  <a:txBody>
                    <a:bodyPr/>
                    <a:lstStyle/>
                    <a:p>
                      <a:r>
                        <a:rPr lang="en-US" dirty="0" smtClean="0"/>
                        <a:t>My pencil was a sword when I pulled it out of the pencil sharpener.</a:t>
                      </a:r>
                      <a:endParaRPr lang="en-US" dirty="0"/>
                    </a:p>
                  </a:txBody>
                  <a:tcPr/>
                </a:tc>
              </a:tr>
              <a:tr h="1080683">
                <a:tc>
                  <a:txBody>
                    <a:bodyPr/>
                    <a:lstStyle/>
                    <a:p>
                      <a:r>
                        <a:rPr lang="en-US" dirty="0" smtClean="0"/>
                        <a:t>The sky</a:t>
                      </a:r>
                      <a:r>
                        <a:rPr lang="en-US" baseline="0" dirty="0" smtClean="0"/>
                        <a:t> is like a blanket stretching over the entire world.</a:t>
                      </a:r>
                      <a:endParaRPr lang="en-US" dirty="0"/>
                    </a:p>
                  </a:txBody>
                  <a:tcPr/>
                </a:tc>
                <a:tc>
                  <a:txBody>
                    <a:bodyPr/>
                    <a:lstStyle/>
                    <a:p>
                      <a:r>
                        <a:rPr lang="en-US" dirty="0" smtClean="0"/>
                        <a:t>The sky is a blanket stretching over the entire world.</a:t>
                      </a:r>
                      <a:endParaRPr lang="en-US" dirty="0"/>
                    </a:p>
                  </a:txBody>
                  <a:tcPr/>
                </a:tc>
              </a:tr>
              <a:tr h="1080683">
                <a:tc>
                  <a:txBody>
                    <a:bodyPr/>
                    <a:lstStyle/>
                    <a:p>
                      <a:r>
                        <a:rPr lang="en-US" dirty="0" smtClean="0"/>
                        <a:t>The very first time I drank</a:t>
                      </a:r>
                      <a:r>
                        <a:rPr lang="en-US" baseline="0" dirty="0" smtClean="0"/>
                        <a:t> a </a:t>
                      </a:r>
                      <a:r>
                        <a:rPr lang="en-US" baseline="0" dirty="0" err="1" smtClean="0"/>
                        <a:t>slurpee</a:t>
                      </a:r>
                      <a:r>
                        <a:rPr lang="en-US" baseline="0" dirty="0" smtClean="0"/>
                        <a:t>, I got a headache as big as Mt. Everest.</a:t>
                      </a:r>
                      <a:endParaRPr lang="en-US" dirty="0"/>
                    </a:p>
                  </a:txBody>
                  <a:tcPr/>
                </a:tc>
                <a:tc>
                  <a:txBody>
                    <a:bodyPr/>
                    <a:lstStyle/>
                    <a:p>
                      <a:r>
                        <a:rPr lang="en-US" dirty="0" smtClean="0"/>
                        <a:t>The very first</a:t>
                      </a:r>
                      <a:r>
                        <a:rPr lang="en-US" baseline="0" dirty="0" smtClean="0"/>
                        <a:t> time I drank a </a:t>
                      </a:r>
                      <a:r>
                        <a:rPr lang="en-US" baseline="0" dirty="0" err="1" smtClean="0"/>
                        <a:t>slurpee</a:t>
                      </a:r>
                      <a:r>
                        <a:rPr lang="en-US" baseline="0" dirty="0" smtClean="0"/>
                        <a:t>, I got a headache the size of Mt. Rushmore.</a:t>
                      </a:r>
                      <a:endParaRPr lang="en-US" dirty="0"/>
                    </a:p>
                  </a:txBody>
                  <a:tcPr/>
                </a:tc>
              </a:tr>
              <a:tr h="1080683">
                <a:tc>
                  <a:txBody>
                    <a:bodyPr/>
                    <a:lstStyle/>
                    <a:p>
                      <a:r>
                        <a:rPr lang="en-US" dirty="0" smtClean="0"/>
                        <a:t>The</a:t>
                      </a:r>
                      <a:r>
                        <a:rPr lang="en-US" baseline="0" dirty="0" smtClean="0"/>
                        <a:t> pinball was like a boulder rolling down the mountain as it crashed into the black hole.</a:t>
                      </a:r>
                      <a:endParaRPr lang="en-US" dirty="0"/>
                    </a:p>
                  </a:txBody>
                  <a:tcPr/>
                </a:tc>
                <a:tc>
                  <a:txBody>
                    <a:bodyPr/>
                    <a:lstStyle/>
                    <a:p>
                      <a:r>
                        <a:rPr lang="en-US" dirty="0" smtClean="0"/>
                        <a:t>The pinball was a boulder rolling</a:t>
                      </a:r>
                      <a:r>
                        <a:rPr lang="en-US" baseline="0" dirty="0" smtClean="0"/>
                        <a:t> down a mountain until it crashed into the black hole.</a:t>
                      </a:r>
                      <a:endParaRPr lang="en-US" dirty="0"/>
                    </a:p>
                  </a:txBody>
                  <a:tcPr/>
                </a:tc>
              </a:tr>
            </a:tbl>
          </a:graphicData>
        </a:graphic>
      </p:graphicFrame>
    </p:spTree>
  </p:cSld>
  <p:clrMapOvr>
    <a:masterClrMapping/>
  </p:clrMapOvr>
  <p:transition spd="med">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PERSONIFICATION</a:t>
            </a:r>
            <a:endParaRPr lang="en-US" dirty="0"/>
          </a:p>
        </p:txBody>
      </p:sp>
      <p:sp>
        <p:nvSpPr>
          <p:cNvPr id="3" name="Content Placeholder 2"/>
          <p:cNvSpPr>
            <a:spLocks noGrp="1"/>
          </p:cNvSpPr>
          <p:nvPr>
            <p:ph sz="quarter" idx="1"/>
          </p:nvPr>
        </p:nvSpPr>
        <p:spPr>
          <a:xfrm>
            <a:off x="457200" y="1600200"/>
            <a:ext cx="8229600" cy="4873752"/>
          </a:xfrm>
        </p:spPr>
        <p:txBody>
          <a:bodyPr/>
          <a:lstStyle/>
          <a:p>
            <a:pPr>
              <a:buNone/>
            </a:pPr>
            <a:r>
              <a:rPr lang="en-US" dirty="0" smtClean="0"/>
              <a:t>Giving animals or non-living objects the characteristics or qualities of a human being.</a:t>
            </a:r>
          </a:p>
          <a:p>
            <a:pPr>
              <a:buNone/>
            </a:pPr>
            <a:endParaRPr lang="en-US" dirty="0" smtClean="0"/>
          </a:p>
          <a:p>
            <a:pPr>
              <a:buNone/>
            </a:pPr>
            <a:r>
              <a:rPr lang="en-US" dirty="0" smtClean="0"/>
              <a:t>Examples:</a:t>
            </a:r>
          </a:p>
          <a:p>
            <a:pPr>
              <a:buNone/>
            </a:pPr>
            <a:r>
              <a:rPr lang="en-US" dirty="0" smtClean="0"/>
              <a:t>	Talking animals</a:t>
            </a:r>
          </a:p>
          <a:p>
            <a:pPr>
              <a:buNone/>
            </a:pPr>
            <a:r>
              <a:rPr lang="en-US" dirty="0" smtClean="0"/>
              <a:t>	Dancing dressers</a:t>
            </a:r>
          </a:p>
          <a:p>
            <a:pPr>
              <a:buNone/>
            </a:pPr>
            <a:r>
              <a:rPr lang="en-US" dirty="0" smtClean="0"/>
              <a:t>	Singing clocks</a:t>
            </a:r>
          </a:p>
          <a:p>
            <a:pPr>
              <a:buNone/>
            </a:pPr>
            <a:r>
              <a:rPr lang="en-US" dirty="0" smtClean="0"/>
              <a:t>	Angry dishes</a:t>
            </a:r>
          </a:p>
          <a:p>
            <a:pPr>
              <a:buNone/>
            </a:pPr>
            <a:r>
              <a:rPr lang="en-US" dirty="0" smtClean="0"/>
              <a:t>	</a:t>
            </a:r>
            <a:endParaRPr lang="en-US" dirty="0"/>
          </a:p>
        </p:txBody>
      </p:sp>
    </p:spTree>
  </p:cSld>
  <p:clrMapOvr>
    <a:masterClrMapping/>
  </p:clrMapOvr>
  <p:transition spd="med">
    <p:wheel spokes="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467600" cy="1143000"/>
          </a:xfrm>
        </p:spPr>
        <p:txBody>
          <a:bodyPr/>
          <a:lstStyle/>
          <a:p>
            <a:pPr algn="ctr"/>
            <a:r>
              <a:rPr lang="en-US" dirty="0" smtClean="0"/>
              <a:t>IMAGERY</a:t>
            </a:r>
            <a:endParaRPr lang="en-US" dirty="0"/>
          </a:p>
        </p:txBody>
      </p:sp>
      <p:sp>
        <p:nvSpPr>
          <p:cNvPr id="3" name="Content Placeholder 2"/>
          <p:cNvSpPr>
            <a:spLocks noGrp="1"/>
          </p:cNvSpPr>
          <p:nvPr>
            <p:ph sz="quarter" idx="1"/>
          </p:nvPr>
        </p:nvSpPr>
        <p:spPr>
          <a:xfrm>
            <a:off x="990600" y="1600200"/>
            <a:ext cx="7467600" cy="4873752"/>
          </a:xfrm>
        </p:spPr>
        <p:txBody>
          <a:bodyPr/>
          <a:lstStyle/>
          <a:p>
            <a:pPr>
              <a:buNone/>
            </a:pPr>
            <a:r>
              <a:rPr lang="en-US" dirty="0" smtClean="0"/>
              <a:t>Device used in writing to appeal to the five senses.</a:t>
            </a:r>
          </a:p>
          <a:p>
            <a:pPr>
              <a:buNone/>
            </a:pPr>
            <a:endParaRPr lang="en-US" dirty="0" smtClean="0"/>
          </a:p>
          <a:p>
            <a:pPr algn="ctr">
              <a:buNone/>
            </a:pPr>
            <a:r>
              <a:rPr lang="en-US" i="1" dirty="0" smtClean="0"/>
              <a:t>“The pie baked in the hot oven as Grandma scooped cold ice cream from the freezer. As the timer buzzed, the aroma of apples and cinnamon filled the air. My sister and I crunched through the leaves to reach the back door. We knew that our slices would be waiting for us on the table.”</a:t>
            </a:r>
          </a:p>
          <a:p>
            <a:pPr algn="ctr">
              <a:buNone/>
            </a:pPr>
            <a:endParaRPr lang="en-US" i="1" dirty="0" smtClean="0"/>
          </a:p>
          <a:p>
            <a:pPr algn="ctr">
              <a:buNone/>
            </a:pPr>
            <a:r>
              <a:rPr lang="en-US" b="1" dirty="0" smtClean="0"/>
              <a:t>Can you identify the words in the passage that are examples of imagery?</a:t>
            </a:r>
            <a:endParaRPr lang="en-US" b="1" dirty="0"/>
          </a:p>
        </p:txBody>
      </p:sp>
    </p:spTree>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Words that appeal to our sense of:</a:t>
            </a:r>
            <a:endParaRPr lang="en-US" dirty="0"/>
          </a:p>
        </p:txBody>
      </p:sp>
      <p:sp>
        <p:nvSpPr>
          <p:cNvPr id="3" name="Content Placeholder 2"/>
          <p:cNvSpPr>
            <a:spLocks noGrp="1"/>
          </p:cNvSpPr>
          <p:nvPr>
            <p:ph sz="quarter" idx="1"/>
          </p:nvPr>
        </p:nvSpPr>
        <p:spPr>
          <a:xfrm>
            <a:off x="2971800" y="1524000"/>
            <a:ext cx="1981200" cy="4873752"/>
          </a:xfrm>
        </p:spPr>
        <p:txBody>
          <a:bodyPr>
            <a:normAutofit fontScale="92500" lnSpcReduction="10000"/>
          </a:bodyPr>
          <a:lstStyle/>
          <a:p>
            <a:pPr>
              <a:buNone/>
            </a:pPr>
            <a:r>
              <a:rPr lang="en-US" dirty="0" smtClean="0"/>
              <a:t>SMELL:</a:t>
            </a:r>
          </a:p>
          <a:p>
            <a:pPr>
              <a:buNone/>
            </a:pPr>
            <a:r>
              <a:rPr lang="en-US" dirty="0" smtClean="0"/>
              <a:t>	aroma</a:t>
            </a:r>
          </a:p>
          <a:p>
            <a:pPr>
              <a:buNone/>
            </a:pPr>
            <a:r>
              <a:rPr lang="en-US" dirty="0" smtClean="0"/>
              <a:t>	sweet</a:t>
            </a:r>
          </a:p>
          <a:p>
            <a:pPr>
              <a:buNone/>
            </a:pPr>
            <a:r>
              <a:rPr lang="en-US" dirty="0" smtClean="0"/>
              <a:t>	smoky</a:t>
            </a:r>
          </a:p>
          <a:p>
            <a:pPr>
              <a:buNone/>
            </a:pPr>
            <a:r>
              <a:rPr lang="en-US" dirty="0" smtClean="0"/>
              <a:t>	</a:t>
            </a:r>
          </a:p>
          <a:p>
            <a:pPr>
              <a:buNone/>
            </a:pPr>
            <a:r>
              <a:rPr lang="en-US" dirty="0" smtClean="0"/>
              <a:t>TOUCH:</a:t>
            </a:r>
          </a:p>
          <a:p>
            <a:pPr>
              <a:buNone/>
            </a:pPr>
            <a:r>
              <a:rPr lang="en-US" dirty="0" smtClean="0"/>
              <a:t>	rough</a:t>
            </a:r>
          </a:p>
          <a:p>
            <a:pPr>
              <a:buNone/>
            </a:pPr>
            <a:r>
              <a:rPr lang="en-US" dirty="0" smtClean="0"/>
              <a:t>	soft</a:t>
            </a:r>
          </a:p>
          <a:p>
            <a:pPr>
              <a:buNone/>
            </a:pPr>
            <a:r>
              <a:rPr lang="en-US" dirty="0" smtClean="0"/>
              <a:t>	smooth</a:t>
            </a:r>
          </a:p>
          <a:p>
            <a:pPr>
              <a:buNone/>
            </a:pPr>
            <a:r>
              <a:rPr lang="en-US" dirty="0" smtClean="0"/>
              <a:t>	bumpy</a:t>
            </a:r>
          </a:p>
          <a:p>
            <a:pPr>
              <a:buNone/>
            </a:pPr>
            <a:r>
              <a:rPr lang="en-US" dirty="0" smtClean="0"/>
              <a:t>	serrated</a:t>
            </a:r>
          </a:p>
          <a:p>
            <a:pPr>
              <a:buNone/>
            </a:pPr>
            <a:r>
              <a:rPr lang="en-US" dirty="0" smtClean="0"/>
              <a:t>		</a:t>
            </a:r>
          </a:p>
        </p:txBody>
      </p:sp>
      <p:sp>
        <p:nvSpPr>
          <p:cNvPr id="4" name="TextBox 3"/>
          <p:cNvSpPr txBox="1"/>
          <p:nvPr/>
        </p:nvSpPr>
        <p:spPr>
          <a:xfrm>
            <a:off x="5486400" y="3810000"/>
            <a:ext cx="4267200" cy="2400657"/>
          </a:xfrm>
          <a:prstGeom prst="rect">
            <a:avLst/>
          </a:prstGeom>
          <a:noFill/>
        </p:spPr>
        <p:txBody>
          <a:bodyPr wrap="square" rtlCol="0">
            <a:spAutoFit/>
          </a:bodyPr>
          <a:lstStyle/>
          <a:p>
            <a:r>
              <a:rPr lang="en-US" sz="2200" dirty="0" smtClean="0"/>
              <a:t>silky</a:t>
            </a:r>
          </a:p>
          <a:p>
            <a:r>
              <a:rPr lang="en-US" sz="2200" dirty="0" smtClean="0"/>
              <a:t>rubber</a:t>
            </a:r>
          </a:p>
          <a:p>
            <a:r>
              <a:rPr lang="en-US" sz="2200" dirty="0" smtClean="0"/>
              <a:t>warm</a:t>
            </a:r>
          </a:p>
          <a:p>
            <a:r>
              <a:rPr lang="en-US" sz="2200" dirty="0" smtClean="0"/>
              <a:t>cold</a:t>
            </a:r>
          </a:p>
          <a:p>
            <a:r>
              <a:rPr lang="en-US" sz="2200" dirty="0" smtClean="0"/>
              <a:t>hot</a:t>
            </a:r>
          </a:p>
          <a:p>
            <a:endParaRPr lang="en-US" sz="2200" dirty="0" smtClean="0"/>
          </a:p>
          <a:p>
            <a:endParaRPr lang="en-US" dirty="0"/>
          </a:p>
        </p:txBody>
      </p:sp>
      <p:pic>
        <p:nvPicPr>
          <p:cNvPr id="5" name="Picture 4" descr="nose.jpg"/>
          <p:cNvPicPr>
            <a:picLocks noChangeAspect="1"/>
          </p:cNvPicPr>
          <p:nvPr/>
        </p:nvPicPr>
        <p:blipFill>
          <a:blip r:embed="rId2" cstate="print"/>
          <a:stretch>
            <a:fillRect/>
          </a:stretch>
        </p:blipFill>
        <p:spPr>
          <a:xfrm>
            <a:off x="6324600" y="1295400"/>
            <a:ext cx="1752600" cy="1949768"/>
          </a:xfrm>
          <a:prstGeom prst="rect">
            <a:avLst/>
          </a:prstGeom>
        </p:spPr>
      </p:pic>
      <p:pic>
        <p:nvPicPr>
          <p:cNvPr id="6" name="Picture 5" descr="hand.jpg"/>
          <p:cNvPicPr>
            <a:picLocks noChangeAspect="1"/>
          </p:cNvPicPr>
          <p:nvPr/>
        </p:nvPicPr>
        <p:blipFill>
          <a:blip r:embed="rId3" cstate="print"/>
          <a:stretch>
            <a:fillRect/>
          </a:stretch>
        </p:blipFill>
        <p:spPr>
          <a:xfrm>
            <a:off x="457200" y="3810000"/>
            <a:ext cx="2286000" cy="2286000"/>
          </a:xfrm>
          <a:prstGeom prst="rect">
            <a:avLst/>
          </a:prstGeom>
        </p:spPr>
      </p:pic>
    </p:spTree>
  </p:cSld>
  <p:clrMapOvr>
    <a:masterClrMapping/>
  </p:clrMapOvr>
  <p:transition spd="med">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410200" y="304800"/>
            <a:ext cx="2895600" cy="6169152"/>
          </a:xfrm>
        </p:spPr>
        <p:txBody>
          <a:bodyPr/>
          <a:lstStyle/>
          <a:p>
            <a:pPr>
              <a:buNone/>
            </a:pPr>
            <a:r>
              <a:rPr lang="en-US" dirty="0" smtClean="0"/>
              <a:t>TASTE:</a:t>
            </a:r>
          </a:p>
          <a:p>
            <a:pPr>
              <a:buNone/>
            </a:pPr>
            <a:r>
              <a:rPr lang="en-US" dirty="0" smtClean="0"/>
              <a:t>	delicious</a:t>
            </a:r>
          </a:p>
          <a:p>
            <a:pPr>
              <a:buNone/>
            </a:pPr>
            <a:r>
              <a:rPr lang="en-US" dirty="0" smtClean="0"/>
              <a:t>	yummy</a:t>
            </a:r>
          </a:p>
          <a:p>
            <a:pPr>
              <a:buNone/>
            </a:pPr>
            <a:r>
              <a:rPr lang="en-US" dirty="0" smtClean="0"/>
              <a:t>	sweet</a:t>
            </a:r>
          </a:p>
          <a:p>
            <a:pPr>
              <a:buNone/>
            </a:pPr>
            <a:r>
              <a:rPr lang="en-US" dirty="0" smtClean="0"/>
              <a:t>	sour</a:t>
            </a:r>
          </a:p>
          <a:p>
            <a:pPr>
              <a:buNone/>
            </a:pPr>
            <a:r>
              <a:rPr lang="en-US" dirty="0" smtClean="0"/>
              <a:t>	bitter</a:t>
            </a:r>
          </a:p>
          <a:p>
            <a:pPr>
              <a:buNone/>
            </a:pPr>
            <a:endParaRPr lang="en-US" dirty="0" smtClean="0"/>
          </a:p>
          <a:p>
            <a:pPr>
              <a:buNone/>
            </a:pPr>
            <a:r>
              <a:rPr lang="en-US" dirty="0" smtClean="0"/>
              <a:t>HEARING:</a:t>
            </a:r>
          </a:p>
          <a:p>
            <a:pPr>
              <a:buNone/>
            </a:pPr>
            <a:r>
              <a:rPr lang="en-US" dirty="0" smtClean="0"/>
              <a:t>	loud</a:t>
            </a:r>
          </a:p>
          <a:p>
            <a:pPr>
              <a:buNone/>
            </a:pPr>
            <a:r>
              <a:rPr lang="en-US" dirty="0" smtClean="0"/>
              <a:t>	screeching</a:t>
            </a:r>
          </a:p>
          <a:p>
            <a:pPr>
              <a:buNone/>
            </a:pPr>
            <a:r>
              <a:rPr lang="en-US" dirty="0" smtClean="0"/>
              <a:t>	soft</a:t>
            </a:r>
          </a:p>
          <a:p>
            <a:pPr>
              <a:buNone/>
            </a:pPr>
            <a:r>
              <a:rPr lang="en-US" dirty="0" smtClean="0"/>
              <a:t>	clapping</a:t>
            </a:r>
          </a:p>
          <a:p>
            <a:pPr>
              <a:buNone/>
            </a:pPr>
            <a:r>
              <a:rPr lang="en-US" dirty="0" smtClean="0"/>
              <a:t>	pounding</a:t>
            </a:r>
            <a:endParaRPr lang="en-US" dirty="0"/>
          </a:p>
        </p:txBody>
      </p:sp>
      <p:pic>
        <p:nvPicPr>
          <p:cNvPr id="4" name="Picture 3" descr="mouth.png"/>
          <p:cNvPicPr>
            <a:picLocks noChangeAspect="1"/>
          </p:cNvPicPr>
          <p:nvPr/>
        </p:nvPicPr>
        <p:blipFill>
          <a:blip r:embed="rId2" cstate="print"/>
          <a:stretch>
            <a:fillRect/>
          </a:stretch>
        </p:blipFill>
        <p:spPr>
          <a:xfrm>
            <a:off x="1066800" y="152400"/>
            <a:ext cx="2755391" cy="3826934"/>
          </a:xfrm>
          <a:prstGeom prst="rect">
            <a:avLst/>
          </a:prstGeom>
        </p:spPr>
      </p:pic>
      <p:pic>
        <p:nvPicPr>
          <p:cNvPr id="5" name="Picture 4" descr="ear.png"/>
          <p:cNvPicPr>
            <a:picLocks noChangeAspect="1"/>
          </p:cNvPicPr>
          <p:nvPr/>
        </p:nvPicPr>
        <p:blipFill>
          <a:blip r:embed="rId3" cstate="print"/>
          <a:stretch>
            <a:fillRect/>
          </a:stretch>
        </p:blipFill>
        <p:spPr>
          <a:xfrm>
            <a:off x="4419600" y="4191000"/>
            <a:ext cx="1188720" cy="1981201"/>
          </a:xfrm>
          <a:prstGeom prst="rect">
            <a:avLst/>
          </a:prstGeom>
        </p:spPr>
      </p:pic>
    </p:spTree>
  </p:cSld>
  <p:clrMapOvr>
    <a:masterClrMapping/>
  </p:clrMapOvr>
  <p:transition spd="med">
    <p:pull di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42</TotalTime>
  <Words>298</Words>
  <Application>Microsoft Office PowerPoint</Application>
  <PresentationFormat>On-screen Show (4:3)</PresentationFormat>
  <Paragraphs>99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Oriel</vt:lpstr>
      <vt:lpstr>Slide 1</vt:lpstr>
      <vt:lpstr>RHETORICAL DEVICES:</vt:lpstr>
      <vt:lpstr>SIMILE </vt:lpstr>
      <vt:lpstr>METAPHOR</vt:lpstr>
      <vt:lpstr>Slide 5</vt:lpstr>
      <vt:lpstr>PERSONIFICATION</vt:lpstr>
      <vt:lpstr>IMAGERY</vt:lpstr>
      <vt:lpstr>Words that appeal to our sense of:</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Rhetorical Devices</dc:title>
  <dc:creator>Kelsi Jo Phillips</dc:creator>
  <cp:lastModifiedBy>Kelsi Jo Phillips</cp:lastModifiedBy>
  <cp:revision>12</cp:revision>
  <dcterms:created xsi:type="dcterms:W3CDTF">2010-11-17T00:27:05Z</dcterms:created>
  <dcterms:modified xsi:type="dcterms:W3CDTF">2010-11-21T20:23:50Z</dcterms:modified>
</cp:coreProperties>
</file>